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13" r:id="rId2"/>
    <p:sldId id="291" r:id="rId3"/>
    <p:sldId id="293" r:id="rId4"/>
    <p:sldId id="609" r:id="rId5"/>
    <p:sldId id="298" r:id="rId6"/>
    <p:sldId id="612" r:id="rId7"/>
    <p:sldId id="614" r:id="rId8"/>
    <p:sldId id="600" r:id="rId9"/>
    <p:sldId id="615" r:id="rId10"/>
    <p:sldId id="607" r:id="rId11"/>
    <p:sldId id="616" r:id="rId12"/>
    <p:sldId id="610" r:id="rId13"/>
    <p:sldId id="617" r:id="rId14"/>
    <p:sldId id="608" r:id="rId15"/>
    <p:sldId id="620" r:id="rId16"/>
    <p:sldId id="604" r:id="rId17"/>
    <p:sldId id="619" r:id="rId18"/>
    <p:sldId id="603" r:id="rId19"/>
    <p:sldId id="308" r:id="rId20"/>
    <p:sldId id="601" r:id="rId21"/>
    <p:sldId id="611" r:id="rId22"/>
    <p:sldId id="602" r:id="rId23"/>
    <p:sldId id="618" r:id="rId24"/>
    <p:sldId id="621" r:id="rId25"/>
    <p:sldId id="599" r:id="rId26"/>
    <p:sldId id="29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4471" autoAdjust="0"/>
  </p:normalViewPr>
  <p:slideViewPr>
    <p:cSldViewPr snapToGrid="0">
      <p:cViewPr varScale="1">
        <p:scale>
          <a:sx n="96" d="100"/>
          <a:sy n="96" d="100"/>
        </p:scale>
        <p:origin x="1332" y="9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3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8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8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6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52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4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3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31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72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7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1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9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2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4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18" y="2194166"/>
            <a:ext cx="7969961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1933353" y="4298748"/>
            <a:ext cx="8325293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汇报日期：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    第一小组：仇选凯、颜丹阳、沈艺童、程宋涛、邱原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指导学长：陈振源、梁皓轩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3S</a:t>
            </a:r>
            <a:r>
              <a:rPr lang="zh-CN" altLang="en-US" b="1" dirty="0"/>
              <a:t>集成综合应用</a:t>
            </a:r>
            <a:endParaRPr lang="en-US" altLang="zh-CN" b="1" dirty="0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601817" y="5387009"/>
            <a:ext cx="3011557" cy="2981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797" y="1334218"/>
            <a:ext cx="3281680" cy="443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02032" y="588809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52107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是一个基于潜在扩散模型的高质量图像生成器。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具有高质量图像生成、计算效率高、灵活性强等特点。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6" y="3199739"/>
            <a:ext cx="752107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空间控制的神经网络架构。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支持同时使用多个条件进行图像生成，根据灾后场景的具体条件，能够更全面地反映灾后场景的复杂性。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260C24-6EAD-2DEB-93B0-068A7AAE8DDF}"/>
              </a:ext>
            </a:extLst>
          </p:cNvPr>
          <p:cNvSpPr txBox="1"/>
          <p:nvPr/>
        </p:nvSpPr>
        <p:spPr>
          <a:xfrm>
            <a:off x="497840" y="5510423"/>
            <a:ext cx="56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锁定模型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+ 1.5B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可训练副本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= 3B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</a:t>
            </a:r>
            <a:r>
              <a:rPr lang="pt-BR" altLang="zh-CN" sz="1400" dirty="0">
                <a:solidFill>
                  <a:schemeClr val="accent1">
                    <a:lumMod val="50000"/>
                  </a:schemeClr>
                </a:solidFill>
              </a:rPr>
              <a:t>~21GB (NVIDIA A100 40G GPU)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~20s/image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~5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</p:txBody>
      </p:sp>
      <p:sp>
        <p:nvSpPr>
          <p:cNvPr id="11" name="矩形 10"/>
          <p:cNvSpPr/>
          <p:nvPr/>
        </p:nvSpPr>
        <p:spPr>
          <a:xfrm>
            <a:off x="4001366" y="72282"/>
            <a:ext cx="6417141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引文格式前后不一致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引用序号和格式错误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表述不清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数据不可靠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41646" y="6218903"/>
            <a:ext cx="2310126" cy="32316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39171" y="2271366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51579" y="2694211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77887" y="4135525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80" y="4496443"/>
            <a:ext cx="6043993" cy="7925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3819" y="5510423"/>
            <a:ext cx="4814711" cy="110692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84" y="1334218"/>
            <a:ext cx="3603446" cy="486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60121" y="6339211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SD v2.1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模型架构示意图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6170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[6]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一个基于潜在扩散模型的高质量图像生成器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高质量图像生成、计算效率高、灵活性强等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特点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5" y="2601833"/>
            <a:ext cx="7716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ControlNet [8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，通过灾害前后时序图像的训练，使模型学习灾害前后影像的变化特征，提升图像生成的质量和可靠性。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表明，通过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技术对扩散模型进行微调，即使在训练样本量较少的情况下（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~20K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），也有效的避免灾难性遗忘，过拟合和模式崩塌等问题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[2,8]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。此外，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训练资源消耗少，在单张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NVIDIA A100 40G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上就能完成训练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5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52255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大规模卫星影像数据集，旨在提升建筑损害评估的机器学习模型的性能。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图像数量：数据集中包含约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700,000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个建筑注释。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分辨率：提供高分辨率影像，约为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米地面采样距离。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种灾害类型，包括火灾、洪水、风灾、地震、海啸、台风、滑坡和冰雹。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31" y="4300465"/>
            <a:ext cx="3491257" cy="181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268720" y="611151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types and disasters represented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world(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wildfire;Sulawesi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tsunami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347617" y="72282"/>
            <a:ext cx="572464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修改更简明的引用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引用格式不一致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引用内容错误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819" y="1362093"/>
            <a:ext cx="4814711" cy="52552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23003" y="3687416"/>
            <a:ext cx="4814711" cy="30592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60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数据集是一个大规模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卫星影像数据集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，被广泛应用于灾害评估和建筑物提取任务中。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集中约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000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对灾害前后影像对。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：图像来自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QuickBird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WorldView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等多颗高分卫星，空间分辨率在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0.5m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左右。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每张影像裁剪为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512×512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像素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了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多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灾害类型，包括火灾、洪水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、飓风、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地震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、火山等。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72" y="3992688"/>
            <a:ext cx="4676775" cy="2426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392545" y="64817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数据集时空分布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左：加利福尼亚山火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 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右：印尼海啸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5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B1B0FC-4ED8-DCF5-3770-38BD74A08A12}"/>
              </a:ext>
            </a:extLst>
          </p:cNvPr>
          <p:cNvSpPr/>
          <p:nvPr/>
        </p:nvSpPr>
        <p:spPr>
          <a:xfrm>
            <a:off x="7646617" y="1416547"/>
            <a:ext cx="3779520" cy="4947920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CDA143-7379-3482-BCBF-2DBE248058AA}"/>
              </a:ext>
            </a:extLst>
          </p:cNvPr>
          <p:cNvSpPr txBox="1"/>
          <p:nvPr/>
        </p:nvSpPr>
        <p:spPr>
          <a:xfrm>
            <a:off x="7826036" y="2386152"/>
            <a:ext cx="115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遥感影像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F32CFD-12DA-D096-0FFC-B53F5F8ECD9E}"/>
              </a:ext>
            </a:extLst>
          </p:cNvPr>
          <p:cNvSpPr/>
          <p:nvPr/>
        </p:nvSpPr>
        <p:spPr>
          <a:xfrm>
            <a:off x="9318342" y="2006559"/>
            <a:ext cx="1503680" cy="872581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Cogvlm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C2D773-14CE-B764-D279-6CE25CA8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036" y="1563442"/>
            <a:ext cx="1060711" cy="7983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6A7AB8-4D3B-4186-F9BC-0E895A8C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10" y="3094585"/>
            <a:ext cx="2950620" cy="712486"/>
          </a:xfrm>
          <a:prstGeom prst="rect">
            <a:avLst/>
          </a:prstGeom>
        </p:spPr>
      </p:pic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BE03D62E-818F-3192-2E41-699DC2BEB3AD}"/>
              </a:ext>
            </a:extLst>
          </p:cNvPr>
          <p:cNvSpPr/>
          <p:nvPr/>
        </p:nvSpPr>
        <p:spPr>
          <a:xfrm>
            <a:off x="10869571" y="2442850"/>
            <a:ext cx="467360" cy="1010922"/>
          </a:xfrm>
          <a:prstGeom prst="curved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F8A6E53-B4EE-A371-19CE-F19856EEAF67}"/>
              </a:ext>
            </a:extLst>
          </p:cNvPr>
          <p:cNvSpPr/>
          <p:nvPr/>
        </p:nvSpPr>
        <p:spPr>
          <a:xfrm rot="1372152">
            <a:off x="8969498" y="1906579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A42891-FFE7-482E-B570-903744DFBD23}"/>
              </a:ext>
            </a:extLst>
          </p:cNvPr>
          <p:cNvSpPr txBox="1"/>
          <p:nvPr/>
        </p:nvSpPr>
        <p:spPr>
          <a:xfrm>
            <a:off x="8118246" y="3807071"/>
            <a:ext cx="28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</a:t>
            </a:r>
            <a:r>
              <a:rPr lang="zh-CN" altLang="en-US" sz="1600" dirty="0"/>
              <a:t>词左右的描述性语句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C985E97-FA0B-5658-607C-CCE82E161294}"/>
              </a:ext>
            </a:extLst>
          </p:cNvPr>
          <p:cNvSpPr/>
          <p:nvPr/>
        </p:nvSpPr>
        <p:spPr>
          <a:xfrm>
            <a:off x="8165793" y="4695372"/>
            <a:ext cx="1060711" cy="712487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T5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C8DC6A-B6CB-D037-E106-D26811215D83}"/>
              </a:ext>
            </a:extLst>
          </p:cNvPr>
          <p:cNvSpPr/>
          <p:nvPr/>
        </p:nvSpPr>
        <p:spPr>
          <a:xfrm rot="5400000">
            <a:off x="8496200" y="4272130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FA0CD11F-849F-60FC-8224-9B295CAFB2CD}"/>
              </a:ext>
            </a:extLst>
          </p:cNvPr>
          <p:cNvSpPr/>
          <p:nvPr/>
        </p:nvSpPr>
        <p:spPr>
          <a:xfrm>
            <a:off x="7739376" y="4933091"/>
            <a:ext cx="333659" cy="101672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EC9157-F9C4-789B-BF31-CACF1DC81F3C}"/>
              </a:ext>
            </a:extLst>
          </p:cNvPr>
          <p:cNvSpPr/>
          <p:nvPr/>
        </p:nvSpPr>
        <p:spPr>
          <a:xfrm>
            <a:off x="8165793" y="5648681"/>
            <a:ext cx="1288344" cy="49783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精炼后文本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310674D-1863-DFC6-82EB-E555DB1C6717}"/>
              </a:ext>
            </a:extLst>
          </p:cNvPr>
          <p:cNvSpPr/>
          <p:nvPr/>
        </p:nvSpPr>
        <p:spPr>
          <a:xfrm rot="20962280">
            <a:off x="9539404" y="5710692"/>
            <a:ext cx="418852" cy="20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手动操作 28">
            <a:extLst>
              <a:ext uri="{FF2B5EF4-FFF2-40B4-BE49-F238E27FC236}">
                <a16:creationId xmlns:a16="http://schemas.microsoft.com/office/drawing/2014/main" id="{E0B0255F-E3A5-A529-A40B-E45883F9E1E7}"/>
              </a:ext>
            </a:extLst>
          </p:cNvPr>
          <p:cNvSpPr/>
          <p:nvPr/>
        </p:nvSpPr>
        <p:spPr>
          <a:xfrm>
            <a:off x="9872007" y="4670666"/>
            <a:ext cx="1460123" cy="1392637"/>
          </a:xfrm>
          <a:prstGeom prst="flowChartManualOperation">
            <a:avLst/>
          </a:prstGeom>
          <a:ln w="28575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1FDAD5-A12E-81C1-2F48-A838CF02B49A}"/>
              </a:ext>
            </a:extLst>
          </p:cNvPr>
          <p:cNvSpPr txBox="1"/>
          <p:nvPr/>
        </p:nvSpPr>
        <p:spPr>
          <a:xfrm>
            <a:off x="9973313" y="4910646"/>
            <a:ext cx="126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包含描述性语言的影像数据集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752107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 (Cognitive Visual Language Model)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是一个融合视觉和语言信息的多模态模型。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EB9C500-BA54-7B82-41E8-FAE669E0C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735" y="2244688"/>
            <a:ext cx="1076894" cy="41793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497840" y="3263353"/>
            <a:ext cx="569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11497" y="4480904"/>
            <a:ext cx="7521075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模型是一种多功能的自然语言处理模型，具有规模较小、生成能力较强的优势。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93078" y="72282"/>
            <a:ext cx="50337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T5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介绍需要修改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示意图需要修改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75210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 [17] 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一个融合视觉和语言信息的多模态模型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80932" y="5441453"/>
            <a:ext cx="5695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CogVLM2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</a:rPr>
              <a:t>推理资源消耗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189077" y="2781414"/>
            <a:ext cx="7521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 [18]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是一款基于编码器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解码器架构的语言模型，不同于主流的仅解码器架构的语言模型，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在翻译、总结等文本理解任务表现更为出色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7621390" y="1334218"/>
            <a:ext cx="4234572" cy="3369384"/>
            <a:chOff x="7521998" y="1423968"/>
            <a:chExt cx="4234572" cy="336938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879" y="1441431"/>
              <a:ext cx="2702691" cy="822773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7521998" y="1423968"/>
              <a:ext cx="3869901" cy="3369384"/>
              <a:chOff x="7521998" y="1423968"/>
              <a:chExt cx="3869901" cy="33693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21998" y="2473281"/>
                <a:ext cx="1964030" cy="616266"/>
                <a:chOff x="7376601" y="2591051"/>
                <a:chExt cx="1964030" cy="616266"/>
              </a:xfrm>
            </p:grpSpPr>
            <p:sp>
              <p:nvSpPr>
                <p:cNvPr id="28" name="梯形 27"/>
                <p:cNvSpPr/>
                <p:nvPr/>
              </p:nvSpPr>
              <p:spPr>
                <a:xfrm rot="10800000">
                  <a:off x="7648575" y="2591051"/>
                  <a:ext cx="1368796" cy="616266"/>
                </a:xfrm>
                <a:prstGeom prst="trapezoid">
                  <a:avLst>
                    <a:gd name="adj" fmla="val 57085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7376601" y="2622542"/>
                  <a:ext cx="196403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</a:t>
                  </a:r>
                </a:p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4051" y="1423968"/>
                <a:ext cx="822773" cy="822773"/>
              </a:xfrm>
              <a:prstGeom prst="rect">
                <a:avLst/>
              </a:prstGeom>
            </p:spPr>
          </p:pic>
          <p:cxnSp>
            <p:nvCxnSpPr>
              <p:cNvPr id="9" name="直接箭头连接符 8"/>
              <p:cNvCxnSpPr>
                <a:stCxn id="4" idx="2"/>
                <a:endCxn id="28" idx="2"/>
              </p:cNvCxnSpPr>
              <p:nvPr/>
            </p:nvCxnSpPr>
            <p:spPr>
              <a:xfrm>
                <a:off x="8475438" y="2246741"/>
                <a:ext cx="2932" cy="226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38"/>
              <p:cNvSpPr/>
              <p:nvPr/>
            </p:nvSpPr>
            <p:spPr>
              <a:xfrm>
                <a:off x="7791040" y="3385804"/>
                <a:ext cx="1368796" cy="3442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直接箭头连接符 39"/>
              <p:cNvCxnSpPr>
                <a:stCxn id="28" idx="0"/>
                <a:endCxn id="39" idx="0"/>
              </p:cNvCxnSpPr>
              <p:nvPr/>
            </p:nvCxnSpPr>
            <p:spPr>
              <a:xfrm flipH="1">
                <a:off x="8475438" y="3089547"/>
                <a:ext cx="2932" cy="296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圆角矩形 44"/>
              <p:cNvSpPr/>
              <p:nvPr/>
            </p:nvSpPr>
            <p:spPr>
              <a:xfrm>
                <a:off x="7791038" y="3970579"/>
                <a:ext cx="3600861" cy="82277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Language Decoder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39" idx="2"/>
              </p:cNvCxnSpPr>
              <p:nvPr/>
            </p:nvCxnSpPr>
            <p:spPr>
              <a:xfrm flipH="1">
                <a:off x="8475437" y="3730011"/>
                <a:ext cx="1" cy="2405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16" idx="2"/>
              </p:cNvCxnSpPr>
              <p:nvPr/>
            </p:nvCxnSpPr>
            <p:spPr>
              <a:xfrm flipH="1">
                <a:off x="10405224" y="2264204"/>
                <a:ext cx="1" cy="17063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矩形 54"/>
          <p:cNvSpPr/>
          <p:nvPr/>
        </p:nvSpPr>
        <p:spPr>
          <a:xfrm>
            <a:off x="7665994" y="2270248"/>
            <a:ext cx="4189968" cy="2570109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0252638" y="239863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EF0F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CogVLM2</a:t>
            </a:r>
            <a:endParaRPr lang="zh-CN" altLang="en-US" sz="2400" b="1" dirty="0">
              <a:solidFill>
                <a:srgbClr val="EF0F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 rot="10800000">
            <a:off x="9122117" y="5562143"/>
            <a:ext cx="2643686" cy="10405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 rot="10800000">
            <a:off x="10525841" y="5654711"/>
            <a:ext cx="1029979" cy="878228"/>
            <a:chOff x="4249207" y="1155147"/>
            <a:chExt cx="1029979" cy="878228"/>
          </a:xfrm>
        </p:grpSpPr>
        <p:sp>
          <p:nvSpPr>
            <p:cNvPr id="65" name="梯形 64"/>
            <p:cNvSpPr/>
            <p:nvPr/>
          </p:nvSpPr>
          <p:spPr>
            <a:xfrm rot="5400000">
              <a:off x="4325083" y="1079271"/>
              <a:ext cx="878228" cy="1029979"/>
            </a:xfrm>
            <a:prstGeom prst="trapezoid">
              <a:avLst>
                <a:gd name="adj" fmla="val 319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4344918" y="1309322"/>
              <a:ext cx="165821" cy="589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636337" y="1359196"/>
              <a:ext cx="165821" cy="4769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4926594" y="1428042"/>
              <a:ext cx="165821" cy="324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341832" y="5643282"/>
            <a:ext cx="1029979" cy="878228"/>
            <a:chOff x="4249207" y="1155147"/>
            <a:chExt cx="1029979" cy="878228"/>
          </a:xfrm>
        </p:grpSpPr>
        <p:sp>
          <p:nvSpPr>
            <p:cNvPr id="59" name="梯形 58"/>
            <p:cNvSpPr/>
            <p:nvPr/>
          </p:nvSpPr>
          <p:spPr>
            <a:xfrm rot="5400000">
              <a:off x="4325083" y="1079271"/>
              <a:ext cx="878228" cy="1029979"/>
            </a:xfrm>
            <a:prstGeom prst="trapezoid">
              <a:avLst>
                <a:gd name="adj" fmla="val 319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344918" y="1309322"/>
              <a:ext cx="165821" cy="589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636337" y="1359196"/>
              <a:ext cx="165821" cy="4769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926594" y="1428042"/>
              <a:ext cx="165821" cy="324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24" y="5654711"/>
            <a:ext cx="1097892" cy="822773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8986215" y="5032457"/>
            <a:ext cx="2856201" cy="1687146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11107285" y="506646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EF0F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T5</a:t>
            </a:r>
            <a:endParaRPr lang="zh-CN" altLang="en-US" sz="2400" b="1" dirty="0">
              <a:solidFill>
                <a:srgbClr val="EF0F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直接箭头连接符 71"/>
          <p:cNvCxnSpPr>
            <a:endCxn id="63" idx="2"/>
          </p:cNvCxnSpPr>
          <p:nvPr/>
        </p:nvCxnSpPr>
        <p:spPr>
          <a:xfrm>
            <a:off x="10443960" y="4895702"/>
            <a:ext cx="0" cy="666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3"/>
            <a:endCxn id="69" idx="3"/>
          </p:cNvCxnSpPr>
          <p:nvPr/>
        </p:nvCxnSpPr>
        <p:spPr>
          <a:xfrm flipH="1" flipV="1">
            <a:off x="8690116" y="6066098"/>
            <a:ext cx="432001" cy="16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8420" y="1051980"/>
            <a:ext cx="9509113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通过训练一个神经网络模型来模拟人类对图像相似度的主观感知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83302" y="1230659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187567"/>
            <a:ext cx="5296186" cy="238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41B5F-B9A8-BB83-6EE9-6830D2D9A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51" y="4175760"/>
            <a:ext cx="5097629" cy="21533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62632" y="72282"/>
            <a:ext cx="8494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补充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CLIP-Score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说明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表格重新布局（删去表格）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7945" y="1395316"/>
            <a:ext cx="9509113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</a:t>
            </a: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程度</a:t>
            </a:r>
            <a:endParaRPr lang="en-US" altLang="zh-CN" sz="1600" dirty="0" smtClean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CLIP-Score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用于评价图像和文本对相关性</a:t>
            </a:r>
            <a:endParaRPr lang="en-US" altLang="zh-CN" sz="1600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55802" y="1588591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14" y="1545499"/>
            <a:ext cx="5296186" cy="23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0088" y="1175995"/>
            <a:ext cx="6666512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训练得到生成式基础模型，支持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多种形式的输入，生成高质量的可靠的灾害卫星影像。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具备文生图和图生图能力，既可以基于文本描述信息和元数据信息合成灾害遥感图像，也支持对已有的灾前影像进行灾害场景的受灾模拟。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基于对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灾害遥感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影像解译，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产出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份带有灾害描述的图像文本对数据集。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构建一套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完整的数据预处理，生成式模型训练，图像生成和质量评估的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工作流。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3866" y="7228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修改了语句表述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2685187"/>
            <a:ext cx="11385754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2495714" y="4266802"/>
            <a:ext cx="7488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小组成员：</a:t>
            </a:r>
            <a:r>
              <a:rPr lang="zh-CN" altLang="en-US" sz="2400" dirty="0">
                <a:latin typeface="+mn-ea"/>
              </a:rPr>
              <a:t>仇选凯、颜丹阳、沈艺童、程宋涛、</a:t>
            </a:r>
            <a:r>
              <a:rPr lang="zh-CN" altLang="en-US" sz="2400" dirty="0" smtClean="0">
                <a:latin typeface="+mn-ea"/>
              </a:rPr>
              <a:t>邱原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汇报日期：</a:t>
            </a:r>
            <a:r>
              <a:rPr lang="en-US" altLang="zh-CN" sz="2400" dirty="0">
                <a:latin typeface="+mn-ea"/>
              </a:rPr>
              <a:t>2024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7</a:t>
            </a:r>
            <a:r>
              <a:rPr lang="zh-CN" altLang="en-US" sz="2400" dirty="0">
                <a:latin typeface="+mn-ea"/>
              </a:rPr>
              <a:t>月</a:t>
            </a:r>
            <a:r>
              <a:rPr lang="en-US" altLang="zh-CN" sz="2400" dirty="0">
                <a:latin typeface="+mn-ea"/>
              </a:rPr>
              <a:t>20</a:t>
            </a:r>
            <a:r>
              <a:rPr lang="zh-CN" altLang="en-US" sz="2400" dirty="0" smtClean="0">
                <a:latin typeface="+mn-ea"/>
              </a:rPr>
              <a:t>日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课程名：</a:t>
            </a:r>
            <a:r>
              <a:rPr lang="en-US" altLang="zh-CN" sz="2400" dirty="0" smtClean="0">
                <a:latin typeface="+mn-ea"/>
              </a:rPr>
              <a:t>3S</a:t>
            </a:r>
            <a:r>
              <a:rPr lang="zh-CN" altLang="en-US" sz="2400" dirty="0">
                <a:latin typeface="+mn-ea"/>
              </a:rPr>
              <a:t>集成综合应用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084521"/>
            <a:ext cx="1172834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模型部署和模型训练✔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和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	Stable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3 (medium) 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 [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训练脚本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后续计划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452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demos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，像素质量指标代码；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adjustment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，生成图像质量指标代码；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模型的部署于调试；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8878" y="72282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缺少一位同学的分工明细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生成式模型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提示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词权重相关消融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提示词类型相关消融实验，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生成图像质量指标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的部署于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任务一：训练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风险点：过拟合、。。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解决措施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138496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[14] 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. Hessel,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Holtzman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M. Forbes, R. Le Bras, and Y. Choi,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CLIPScore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 Reference-free Evaluation Metric for Image Captioning’, in Proceedings of the 2021 Conference on Empirical Methods in Natural Language Processing, M.-F.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Moens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X. Huang, 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Specia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S. W.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Yih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Eds., Online and Punta Cana, Dominican Republic: Association for Computational Linguistics, Nov. 2021, pp. 7514–7528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15] Z. Wang, A. 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16]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R. Zhang, P. Isola, A.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17]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W. Wang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CogVLM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Visual Expert for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Language Models’, Feb. 04, 2024,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arXiv:2311.03079.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[18]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Raffel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‘Exploring the Limits of Transfer Learning with a Unified Text-to-Text Transformer’, Journal of Machine Learning Research, vol. 21, no. 140, pp. 1–67, 2020.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9600" b="1" dirty="0" smtClean="0">
                <a:solidFill>
                  <a:srgbClr val="1C4372"/>
                </a:solidFill>
                <a:latin typeface="+mj-ea"/>
                <a:ea typeface="+mj-ea"/>
              </a:rPr>
              <a:t>感谢观看</a:t>
            </a:r>
            <a:r>
              <a:rPr lang="en-US" altLang="zh-CN" sz="9600" b="1" dirty="0" smtClean="0">
                <a:solidFill>
                  <a:srgbClr val="1C4372"/>
                </a:solidFill>
                <a:latin typeface="+mj-ea"/>
                <a:ea typeface="+mj-ea"/>
              </a:rPr>
              <a:t>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研究背景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14C912E-CF98-8236-9270-0072A961B26A}"/>
              </a:ext>
            </a:extLst>
          </p:cNvPr>
          <p:cNvSpPr txBox="1"/>
          <p:nvPr/>
        </p:nvSpPr>
        <p:spPr>
          <a:xfrm>
            <a:off x="-233680" y="917056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稳定性和效率：在模型训练和生成过程中具有较高的稳定性和效率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可迁移性：通用基座模型经过少量训练能适应各种场景的图像生成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B7B726-BBA5-0190-68B9-2F6FC5CF4030}"/>
              </a:ext>
            </a:extLst>
          </p:cNvPr>
          <p:cNvGrpSpPr/>
          <p:nvPr/>
        </p:nvGrpSpPr>
        <p:grpSpPr>
          <a:xfrm>
            <a:off x="8177576" y="1062829"/>
            <a:ext cx="3338150" cy="5706244"/>
            <a:chOff x="8177575" y="683470"/>
            <a:chExt cx="3289509" cy="6283333"/>
          </a:xfrm>
        </p:grpSpPr>
        <p:pic>
          <p:nvPicPr>
            <p:cNvPr id="8" name="Picture 3" descr="https://static.independent.co.uk/2022/10/26/16/UN%20emissions%20gap%20report%20comp.jpg">
              <a:extLst>
                <a:ext uri="{FF2B5EF4-FFF2-40B4-BE49-F238E27FC236}">
                  <a16:creationId xmlns:a16="http://schemas.microsoft.com/office/drawing/2014/main" id="{88181D6C-780B-6223-0D33-7BF6C482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683470"/>
              <a:ext cx="3289509" cy="2467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C9BF03-E9CF-378C-4DC4-C75DCB4F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7575" y="3560813"/>
              <a:ext cx="3289509" cy="3019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108C1F-2060-8290-ABA5-FF332785BF67}"/>
                </a:ext>
              </a:extLst>
            </p:cNvPr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7D847E-9E40-4B36-B283-6EA7F308460D}"/>
                </a:ext>
              </a:extLst>
            </p:cNvPr>
            <p:cNvSpPr txBox="1"/>
            <p:nvPr/>
          </p:nvSpPr>
          <p:spPr>
            <a:xfrm>
              <a:off x="8177575" y="6628249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8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下箭头 68"/>
          <p:cNvSpPr/>
          <p:nvPr/>
        </p:nvSpPr>
        <p:spPr>
          <a:xfrm>
            <a:off x="3105751" y="3394001"/>
            <a:ext cx="220676" cy="704688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立方体 53"/>
          <p:cNvSpPr/>
          <p:nvPr/>
        </p:nvSpPr>
        <p:spPr>
          <a:xfrm>
            <a:off x="4958617" y="4869692"/>
            <a:ext cx="1440020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GFM4D</a:t>
            </a:r>
          </a:p>
        </p:txBody>
      </p:sp>
      <p:sp>
        <p:nvSpPr>
          <p:cNvPr id="81" name="右箭头 80"/>
          <p:cNvSpPr/>
          <p:nvPr/>
        </p:nvSpPr>
        <p:spPr>
          <a:xfrm>
            <a:off x="4575932" y="563231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10704797" y="350661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指标评价</a:t>
            </a:r>
          </a:p>
        </p:txBody>
      </p:sp>
      <p:sp>
        <p:nvSpPr>
          <p:cNvPr id="84" name="立方体 83"/>
          <p:cNvSpPr/>
          <p:nvPr/>
        </p:nvSpPr>
        <p:spPr>
          <a:xfrm>
            <a:off x="287708" y="3772969"/>
            <a:ext cx="1498283" cy="801829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xBD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数据集</a:t>
            </a:r>
          </a:p>
        </p:txBody>
      </p:sp>
      <p:sp>
        <p:nvSpPr>
          <p:cNvPr id="88" name="下箭头 87"/>
          <p:cNvSpPr/>
          <p:nvPr/>
        </p:nvSpPr>
        <p:spPr>
          <a:xfrm>
            <a:off x="839416" y="4635087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30521" y="1320404"/>
            <a:ext cx="4381560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839515" y="1320403"/>
            <a:ext cx="543478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10334592" y="377296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159" y="13982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2" name="立方体 111"/>
          <p:cNvSpPr/>
          <p:nvPr/>
        </p:nvSpPr>
        <p:spPr>
          <a:xfrm>
            <a:off x="10704796" y="237690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模型导出</a:t>
            </a:r>
          </a:p>
        </p:txBody>
      </p:sp>
      <p:sp>
        <p:nvSpPr>
          <p:cNvPr id="113" name="立方体 112"/>
          <p:cNvSpPr/>
          <p:nvPr/>
        </p:nvSpPr>
        <p:spPr>
          <a:xfrm>
            <a:off x="10701528" y="463632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报告撰写</a:t>
            </a:r>
          </a:p>
        </p:txBody>
      </p:sp>
      <p:sp>
        <p:nvSpPr>
          <p:cNvPr id="114" name="矩形 113"/>
          <p:cNvSpPr/>
          <p:nvPr/>
        </p:nvSpPr>
        <p:spPr>
          <a:xfrm>
            <a:off x="10601735" y="1320403"/>
            <a:ext cx="153615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0686045" y="155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结果分析</a:t>
            </a:r>
          </a:p>
        </p:txBody>
      </p:sp>
      <p:sp>
        <p:nvSpPr>
          <p:cNvPr id="39" name="下箭头 38"/>
          <p:cNvSpPr/>
          <p:nvPr/>
        </p:nvSpPr>
        <p:spPr>
          <a:xfrm flipV="1">
            <a:off x="848054" y="3489931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5400000" flipV="1">
            <a:off x="1710649" y="2300680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5400000" flipV="1">
            <a:off x="1682298" y="5625183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/>
          <p:cNvSpPr/>
          <p:nvPr/>
        </p:nvSpPr>
        <p:spPr>
          <a:xfrm>
            <a:off x="4956665" y="2107445"/>
            <a:ext cx="1454233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对比模型</a:t>
            </a:r>
            <a:endParaRPr lang="en-US" altLang="zh-CN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35076" y="13897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cxnSp>
        <p:nvCxnSpPr>
          <p:cNvPr id="142" name="直接连接符 141"/>
          <p:cNvCxnSpPr>
            <a:stCxn id="54" idx="0"/>
          </p:cNvCxnSpPr>
          <p:nvPr/>
        </p:nvCxnSpPr>
        <p:spPr>
          <a:xfrm flipV="1">
            <a:off x="5799879" y="2719255"/>
            <a:ext cx="714139" cy="2150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5799879" y="5848129"/>
            <a:ext cx="1232225" cy="160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图片 1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4910464"/>
            <a:ext cx="1187777" cy="118777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428374" y="6133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灾前影像</a:t>
            </a:r>
            <a:endParaRPr lang="zh-CN" altLang="en-US" dirty="0"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45894"/>
            <a:ext cx="1190192" cy="1191619"/>
          </a:xfrm>
          <a:prstGeom prst="rect">
            <a:avLst/>
          </a:prstGeom>
        </p:spPr>
      </p:pic>
      <p:sp>
        <p:nvSpPr>
          <p:cNvPr id="160" name="矩形 159"/>
          <p:cNvSpPr/>
          <p:nvPr/>
        </p:nvSpPr>
        <p:spPr>
          <a:xfrm>
            <a:off x="383846" y="3151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灾后影像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253536" y="1423430"/>
            <a:ext cx="2011706" cy="1901594"/>
            <a:chOff x="2365768" y="1625600"/>
            <a:chExt cx="1744965" cy="1901594"/>
          </a:xfrm>
        </p:grpSpPr>
        <p:grpSp>
          <p:nvGrpSpPr>
            <p:cNvPr id="5" name="组合 4"/>
            <p:cNvGrpSpPr/>
            <p:nvPr/>
          </p:nvGrpSpPr>
          <p:grpSpPr>
            <a:xfrm>
              <a:off x="2365768" y="1625600"/>
              <a:ext cx="1744965" cy="1901594"/>
              <a:chOff x="2426060" y="1701888"/>
              <a:chExt cx="1870946" cy="2435188"/>
            </a:xfrm>
          </p:grpSpPr>
          <p:sp>
            <p:nvSpPr>
              <p:cNvPr id="51" name="立方体 50"/>
              <p:cNvSpPr/>
              <p:nvPr/>
            </p:nvSpPr>
            <p:spPr>
              <a:xfrm>
                <a:off x="2426060" y="1701888"/>
                <a:ext cx="1870946" cy="2435188"/>
              </a:xfrm>
              <a:prstGeom prst="cube">
                <a:avLst>
                  <a:gd name="adj" fmla="val 8316"/>
                </a:avLst>
              </a:prstGeom>
              <a:solidFill>
                <a:srgbClr val="C33A3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2513812" y="2371778"/>
                <a:ext cx="1550276" cy="41619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ViT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2513812" y="3110579"/>
                <a:ext cx="1550276" cy="824788"/>
              </a:xfrm>
              <a:prstGeom prst="roundRect">
                <a:avLst/>
              </a:prstGeom>
              <a:solidFill>
                <a:srgbClr val="F8CBAD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802909" y="1879620"/>
                <a:ext cx="944000" cy="433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CogVLM</a:t>
                </a:r>
                <a:endPara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下箭头 5"/>
            <p:cNvSpPr/>
            <p:nvPr/>
          </p:nvSpPr>
          <p:spPr>
            <a:xfrm>
              <a:off x="3094733" y="2543122"/>
              <a:ext cx="155045" cy="162685"/>
            </a:xfrm>
            <a:prstGeom prst="downArrow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立方体 62"/>
          <p:cNvSpPr/>
          <p:nvPr/>
        </p:nvSpPr>
        <p:spPr>
          <a:xfrm>
            <a:off x="2025154" y="3484481"/>
            <a:ext cx="2388583" cy="392482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Long prompt</a:t>
            </a:r>
            <a:endParaRPr lang="zh-CN" altLang="en-US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2077228" y="4149470"/>
            <a:ext cx="2328175" cy="901086"/>
          </a:xfrm>
          <a:prstGeom prst="cube">
            <a:avLst>
              <a:gd name="adj" fmla="val 11358"/>
            </a:avLst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Transfer Text-to-Text Transformer</a:t>
            </a:r>
          </a:p>
        </p:txBody>
      </p:sp>
      <p:sp>
        <p:nvSpPr>
          <p:cNvPr id="70" name="下箭头 69"/>
          <p:cNvSpPr/>
          <p:nvPr/>
        </p:nvSpPr>
        <p:spPr>
          <a:xfrm>
            <a:off x="3120848" y="5126125"/>
            <a:ext cx="220676" cy="190387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/>
          <p:cNvSpPr/>
          <p:nvPr/>
        </p:nvSpPr>
        <p:spPr>
          <a:xfrm>
            <a:off x="2810397" y="5549228"/>
            <a:ext cx="822978" cy="597802"/>
          </a:xfrm>
          <a:prstGeom prst="cube">
            <a:avLst>
              <a:gd name="adj" fmla="val 21497"/>
            </a:avLst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Short prompt</a:t>
            </a:r>
            <a:endParaRPr lang="zh-CN" altLang="en-US" sz="105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06" y="5504352"/>
            <a:ext cx="653401" cy="65418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41" y="5479376"/>
            <a:ext cx="654185" cy="6541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999077" y="5373216"/>
            <a:ext cx="2440739" cy="107695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638598" y="615627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n-ea"/>
                <a:cs typeface="Arial" panose="020B0604020202020204" pitchFamily="34" charset="0"/>
              </a:rPr>
              <a:t>数据对匹配</a:t>
            </a:r>
            <a:endParaRPr lang="zh-CN" altLang="en-US" sz="1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6528048" y="1550038"/>
            <a:ext cx="3421993" cy="4435432"/>
            <a:chOff x="6528048" y="1469926"/>
            <a:chExt cx="3421993" cy="4435432"/>
          </a:xfrm>
        </p:grpSpPr>
        <p:cxnSp>
          <p:nvCxnSpPr>
            <p:cNvPr id="77" name="直接箭头连接符 76"/>
            <p:cNvCxnSpPr>
              <a:stCxn id="59" idx="2"/>
            </p:cNvCxnSpPr>
            <p:nvPr/>
          </p:nvCxnSpPr>
          <p:spPr>
            <a:xfrm flipH="1">
              <a:off x="8222282" y="4283708"/>
              <a:ext cx="1" cy="6761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/>
          </p:nvSpPr>
          <p:spPr>
            <a:xfrm>
              <a:off x="6528048" y="1469926"/>
              <a:ext cx="3421993" cy="4435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7209928" y="1628800"/>
              <a:ext cx="2024707" cy="53435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灾前影像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+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提示词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7472040" y="5220859"/>
              <a:ext cx="1500486" cy="4670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灾后影像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8380720" y="2523451"/>
              <a:ext cx="1243672" cy="219989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肘形连接符 45"/>
            <p:cNvCxnSpPr>
              <a:stCxn id="58" idx="2"/>
              <a:endCxn id="59" idx="0"/>
            </p:cNvCxnSpPr>
            <p:nvPr/>
          </p:nvCxnSpPr>
          <p:spPr>
            <a:xfrm rot="5400000">
              <a:off x="7664943" y="1946297"/>
              <a:ext cx="340487" cy="774192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58" idx="2"/>
              <a:endCxn id="65" idx="0"/>
            </p:cNvCxnSpPr>
            <p:nvPr/>
          </p:nvCxnSpPr>
          <p:spPr>
            <a:xfrm rot="16200000" flipH="1">
              <a:off x="8432269" y="1953163"/>
              <a:ext cx="360301" cy="780274"/>
            </a:xfrm>
            <a:prstGeom prst="bentConnector3">
              <a:avLst>
                <a:gd name="adj1" fmla="val 4609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>
              <a:stCxn id="59" idx="2"/>
              <a:endCxn id="61" idx="0"/>
            </p:cNvCxnSpPr>
            <p:nvPr/>
          </p:nvCxnSpPr>
          <p:spPr>
            <a:xfrm rot="16200000" flipH="1">
              <a:off x="7653130" y="4651705"/>
              <a:ext cx="364113" cy="774193"/>
            </a:xfrm>
            <a:prstGeom prst="bentConnector3">
              <a:avLst>
                <a:gd name="adj1" fmla="val 3466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65" idx="2"/>
              <a:endCxn id="61" idx="0"/>
            </p:cNvCxnSpPr>
            <p:nvPr/>
          </p:nvCxnSpPr>
          <p:spPr>
            <a:xfrm rot="5400000">
              <a:off x="8363664" y="4581966"/>
              <a:ext cx="497513" cy="78027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>
              <a:stCxn id="61" idx="3"/>
              <a:endCxn id="65" idx="3"/>
            </p:cNvCxnSpPr>
            <p:nvPr/>
          </p:nvCxnSpPr>
          <p:spPr>
            <a:xfrm flipV="1">
              <a:off x="8972526" y="3623399"/>
              <a:ext cx="651866" cy="1796220"/>
            </a:xfrm>
            <a:prstGeom prst="bentConnector3">
              <a:avLst>
                <a:gd name="adj1" fmla="val 13506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8962295" y="5015062"/>
              <a:ext cx="811359" cy="344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latin typeface="+mn-ea"/>
                  <a:cs typeface="Arial" panose="020B0604020202020204" pitchFamily="34" charset="0"/>
                </a:rPr>
                <a:t>更新参数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806697" y="2503637"/>
              <a:ext cx="1282786" cy="2353109"/>
              <a:chOff x="6806697" y="2682619"/>
              <a:chExt cx="1282786" cy="204072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6806697" y="2682619"/>
                <a:ext cx="1282786" cy="204072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6960096" y="2813690"/>
                <a:ext cx="936104" cy="836370"/>
                <a:chOff x="6960096" y="2813690"/>
                <a:chExt cx="936104" cy="727646"/>
              </a:xfrm>
            </p:grpSpPr>
            <p:sp>
              <p:nvSpPr>
                <p:cNvPr id="17" name="流程图: 手动操作 16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7268055" y="3334426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flipV="1">
                <a:off x="6956302" y="3776876"/>
                <a:ext cx="936104" cy="836370"/>
                <a:chOff x="6960096" y="2813690"/>
                <a:chExt cx="936104" cy="727646"/>
              </a:xfrm>
            </p:grpSpPr>
            <p:sp>
              <p:nvSpPr>
                <p:cNvPr id="91" name="流程图: 手动操作 90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 flipV="1"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 flipV="1"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 flipV="1">
                  <a:off x="7268055" y="3334427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</p:grpSp>
        <p:sp>
          <p:nvSpPr>
            <p:cNvPr id="98" name="流程图: 手动操作 97"/>
            <p:cNvSpPr/>
            <p:nvPr/>
          </p:nvSpPr>
          <p:spPr>
            <a:xfrm>
              <a:off x="8534505" y="3141201"/>
              <a:ext cx="936104" cy="964395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8663265" y="3268583"/>
              <a:ext cx="678194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</a:rPr>
                <a:t>trainable</a:t>
              </a:r>
              <a:endParaRPr lang="zh-CN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752464" y="3562363"/>
              <a:ext cx="49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8842464" y="3831365"/>
              <a:ext cx="31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16099" y="2688449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8513499" y="4232765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8222282" y="4635087"/>
            <a:ext cx="936982" cy="73812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39515" y="1945894"/>
            <a:ext cx="1688533" cy="4039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919673" y="1367757"/>
            <a:ext cx="2702511" cy="37895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601735" y="2232501"/>
            <a:ext cx="1590265" cy="37761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01359" y="72282"/>
            <a:ext cx="64171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不要图内中英文混杂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不要使用三维图形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技术路线重点不突出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右箭头 80"/>
          <p:cNvSpPr/>
          <p:nvPr/>
        </p:nvSpPr>
        <p:spPr>
          <a:xfrm>
            <a:off x="3563101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51158" y="1683657"/>
            <a:ext cx="3080067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165083" y="1320403"/>
            <a:ext cx="4558761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9062860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05444" y="17780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10439332" y="17852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  <a:endParaRPr lang="zh-CN" altLang="en-US" sz="2400" b="1" dirty="0">
              <a:solidFill>
                <a:srgbClr val="EF0F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5608103" y="14051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4555090" y="1828448"/>
            <a:ext cx="3521982" cy="4577130"/>
            <a:chOff x="5805444" y="1765632"/>
            <a:chExt cx="3521982" cy="4577130"/>
          </a:xfrm>
        </p:grpSpPr>
        <p:cxnSp>
          <p:nvCxnSpPr>
            <p:cNvPr id="11" name="直接箭头连接符 10"/>
            <p:cNvCxnSpPr>
              <a:stCxn id="17" idx="3"/>
              <a:endCxn id="98" idx="1"/>
            </p:cNvCxnSpPr>
            <p:nvPr/>
          </p:nvCxnSpPr>
          <p:spPr>
            <a:xfrm flipV="1">
              <a:off x="7079986" y="3422648"/>
              <a:ext cx="839957" cy="10027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5805444" y="1765632"/>
              <a:ext cx="3521982" cy="4577130"/>
              <a:chOff x="5805444" y="1765632"/>
              <a:chExt cx="3521982" cy="457713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805444" y="1765632"/>
                <a:ext cx="3521982" cy="4577130"/>
                <a:chOff x="6528048" y="1469926"/>
                <a:chExt cx="3521982" cy="4577130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6528048" y="1469926"/>
                  <a:ext cx="3521982" cy="457713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+mn-ea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6960096" y="1628800"/>
                  <a:ext cx="2590238" cy="53435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6960096" y="5307839"/>
                  <a:ext cx="2524945" cy="4670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8380720" y="2523452"/>
                  <a:ext cx="1243672" cy="1397986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6" name="肘形连接符 45"/>
                <p:cNvCxnSpPr>
                  <a:stCxn id="58" idx="2"/>
                  <a:endCxn id="59" idx="0"/>
                </p:cNvCxnSpPr>
                <p:nvPr/>
              </p:nvCxnSpPr>
              <p:spPr>
                <a:xfrm rot="5400000">
                  <a:off x="7664943" y="1946297"/>
                  <a:ext cx="340487" cy="774192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肘形连接符 56"/>
                <p:cNvCxnSpPr>
                  <a:stCxn id="58" idx="2"/>
                  <a:endCxn id="65" idx="0"/>
                </p:cNvCxnSpPr>
                <p:nvPr/>
              </p:nvCxnSpPr>
              <p:spPr>
                <a:xfrm rot="16200000" flipH="1">
                  <a:off x="8432269" y="1953163"/>
                  <a:ext cx="360301" cy="780274"/>
                </a:xfrm>
                <a:prstGeom prst="bentConnector3">
                  <a:avLst>
                    <a:gd name="adj1" fmla="val 46095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肘形连接符 77"/>
                <p:cNvCxnSpPr>
                  <a:stCxn id="59" idx="2"/>
                  <a:endCxn id="61" idx="0"/>
                </p:cNvCxnSpPr>
                <p:nvPr/>
              </p:nvCxnSpPr>
              <p:spPr>
                <a:xfrm rot="16200000" flipH="1">
                  <a:off x="7648810" y="4734080"/>
                  <a:ext cx="373038" cy="77447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肘形连接符 106"/>
                <p:cNvCxnSpPr>
                  <a:stCxn id="61" idx="3"/>
                  <a:endCxn id="65" idx="3"/>
                </p:cNvCxnSpPr>
                <p:nvPr/>
              </p:nvCxnSpPr>
              <p:spPr>
                <a:xfrm flipV="1">
                  <a:off x="9485041" y="3222445"/>
                  <a:ext cx="139351" cy="2318898"/>
                </a:xfrm>
                <a:prstGeom prst="bentConnector3">
                  <a:avLst>
                    <a:gd name="adj1" fmla="val 264046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/>
                <p:cNvSpPr/>
                <p:nvPr/>
              </p:nvSpPr>
              <p:spPr>
                <a:xfrm>
                  <a:off x="8434077" y="3632853"/>
                  <a:ext cx="93846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Learnable</a:t>
                  </a:r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6806697" y="2503637"/>
                  <a:ext cx="1282786" cy="2431164"/>
                  <a:chOff x="6806697" y="2682619"/>
                  <a:chExt cx="1282786" cy="2108422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6806697" y="2682619"/>
                    <a:ext cx="1282786" cy="2108422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6960096" y="2813690"/>
                    <a:ext cx="936104" cy="836370"/>
                    <a:chOff x="6960096" y="2813690"/>
                    <a:chExt cx="936104" cy="727646"/>
                  </a:xfrm>
                </p:grpSpPr>
                <p:sp>
                  <p:nvSpPr>
                    <p:cNvPr id="17" name="流程图: 手动操作 16"/>
                    <p:cNvSpPr/>
                    <p:nvPr/>
                  </p:nvSpPr>
                  <p:spPr>
                    <a:xfrm>
                      <a:off x="6960096" y="2813690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" name="圆角矩形 17"/>
                    <p:cNvSpPr/>
                    <p:nvPr/>
                  </p:nvSpPr>
                  <p:spPr>
                    <a:xfrm>
                      <a:off x="7088856" y="2909801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5" name="圆角矩形 84"/>
                    <p:cNvSpPr/>
                    <p:nvPr/>
                  </p:nvSpPr>
                  <p:spPr>
                    <a:xfrm>
                      <a:off x="7178055" y="3131461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6" name="圆角矩形 85"/>
                    <p:cNvSpPr/>
                    <p:nvPr/>
                  </p:nvSpPr>
                  <p:spPr>
                    <a:xfrm>
                      <a:off x="7268055" y="3334426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 flipV="1">
                    <a:off x="6950511" y="3715877"/>
                    <a:ext cx="936104" cy="836370"/>
                    <a:chOff x="6954305" y="2866759"/>
                    <a:chExt cx="936104" cy="727646"/>
                  </a:xfrm>
                </p:grpSpPr>
                <p:sp>
                  <p:nvSpPr>
                    <p:cNvPr id="91" name="流程图: 手动操作 90"/>
                    <p:cNvSpPr/>
                    <p:nvPr/>
                  </p:nvSpPr>
                  <p:spPr>
                    <a:xfrm>
                      <a:off x="6954305" y="2866759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圆角矩形 91"/>
                    <p:cNvSpPr/>
                    <p:nvPr/>
                  </p:nvSpPr>
                  <p:spPr>
                    <a:xfrm flipV="1">
                      <a:off x="7088856" y="2957717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3" name="圆角矩形 92"/>
                    <p:cNvSpPr/>
                    <p:nvPr/>
                  </p:nvSpPr>
                  <p:spPr>
                    <a:xfrm flipV="1">
                      <a:off x="7178055" y="3179377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4" name="圆角矩形 93"/>
                    <p:cNvSpPr/>
                    <p:nvPr/>
                  </p:nvSpPr>
                  <p:spPr>
                    <a:xfrm flipV="1">
                      <a:off x="7268055" y="3382341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</p:grpSp>
            <p:sp>
              <p:nvSpPr>
                <p:cNvPr id="98" name="流程图: 手动操作 97"/>
                <p:cNvSpPr/>
                <p:nvPr/>
              </p:nvSpPr>
              <p:spPr>
                <a:xfrm>
                  <a:off x="8548937" y="2655824"/>
                  <a:ext cx="936104" cy="94223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8677697" y="2783205"/>
                  <a:ext cx="678194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8766896" y="3076985"/>
                  <a:ext cx="49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8856896" y="3345987"/>
                  <a:ext cx="31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接箭头连接符 76"/>
                <p:cNvCxnSpPr>
                  <a:stCxn id="65" idx="2"/>
                  <a:endCxn id="91" idx="3"/>
                </p:cNvCxnSpPr>
                <p:nvPr/>
              </p:nvCxnSpPr>
              <p:spPr>
                <a:xfrm rot="5400000">
                  <a:off x="8269872" y="3444572"/>
                  <a:ext cx="255818" cy="1209551"/>
                </a:xfrm>
                <a:prstGeom prst="bent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矩形 94"/>
              <p:cNvSpPr/>
              <p:nvPr/>
            </p:nvSpPr>
            <p:spPr>
              <a:xfrm>
                <a:off x="6232719" y="4958512"/>
                <a:ext cx="7320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Locked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700" y="4990523"/>
                <a:ext cx="197697" cy="197697"/>
              </a:xfrm>
              <a:prstGeom prst="rect">
                <a:avLst/>
              </a:prstGeom>
            </p:spPr>
          </p:pic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846" y="3905351"/>
                <a:ext cx="265884" cy="265884"/>
              </a:xfrm>
              <a:prstGeom prst="rect">
                <a:avLst/>
              </a:prstGeom>
            </p:spPr>
          </p:pic>
        </p:grpSp>
      </p:grpSp>
      <p:sp>
        <p:nvSpPr>
          <p:cNvPr id="38" name="圆角矩形 37"/>
          <p:cNvSpPr/>
          <p:nvPr/>
        </p:nvSpPr>
        <p:spPr>
          <a:xfrm>
            <a:off x="10108983" y="3685569"/>
            <a:ext cx="1497737" cy="537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0218848" y="2276016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218848" y="2977732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XL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0218848" y="439392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3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0218848" y="510284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DiffusionSat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657701" y="1683657"/>
            <a:ext cx="2391333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8051111" y="2246910"/>
            <a:ext cx="3752984" cy="3731174"/>
            <a:chOff x="1350796" y="2105875"/>
            <a:chExt cx="3752984" cy="3731174"/>
          </a:xfrm>
        </p:grpSpPr>
        <p:sp>
          <p:nvSpPr>
            <p:cNvPr id="143" name="圆角矩形 142"/>
            <p:cNvSpPr/>
            <p:nvPr/>
          </p:nvSpPr>
          <p:spPr>
            <a:xfrm>
              <a:off x="3231484" y="2105875"/>
              <a:ext cx="1872296" cy="37311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3394632" y="3679343"/>
              <a:ext cx="1497737" cy="537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Model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3504497" y="2269790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3504497" y="2971506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XL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3504497" y="438770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3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3504497" y="509662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DiffusionSat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连接符 149"/>
            <p:cNvCxnSpPr/>
            <p:nvPr/>
          </p:nvCxnSpPr>
          <p:spPr>
            <a:xfrm flipH="1" flipV="1">
              <a:off x="1350796" y="2279676"/>
              <a:ext cx="2043838" cy="144484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5" name="直接连接符 144"/>
          <p:cNvCxnSpPr/>
          <p:nvPr/>
        </p:nvCxnSpPr>
        <p:spPr>
          <a:xfrm flipV="1">
            <a:off x="8031275" y="4334642"/>
            <a:ext cx="2077707" cy="17419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3" y="2306131"/>
            <a:ext cx="1187777" cy="1187777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9" y="2306131"/>
            <a:ext cx="1190192" cy="1191619"/>
          </a:xfrm>
          <a:prstGeom prst="rect">
            <a:avLst/>
          </a:prstGeom>
        </p:spPr>
      </p:pic>
      <p:sp>
        <p:nvSpPr>
          <p:cNvPr id="136" name="圆角矩形 135"/>
          <p:cNvSpPr/>
          <p:nvPr/>
        </p:nvSpPr>
        <p:spPr>
          <a:xfrm>
            <a:off x="385854" y="3893261"/>
            <a:ext cx="2571477" cy="635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下箭头 136"/>
          <p:cNvSpPr/>
          <p:nvPr/>
        </p:nvSpPr>
        <p:spPr>
          <a:xfrm>
            <a:off x="1567300" y="3561991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下箭头 155"/>
          <p:cNvSpPr/>
          <p:nvPr/>
        </p:nvSpPr>
        <p:spPr>
          <a:xfrm>
            <a:off x="1567300" y="4583468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4889262"/>
            <a:ext cx="555041" cy="5550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501366"/>
            <a:ext cx="547528" cy="548184"/>
          </a:xfrm>
          <a:prstGeom prst="rect">
            <a:avLst/>
          </a:prstGeom>
        </p:spPr>
      </p:pic>
      <p:sp>
        <p:nvSpPr>
          <p:cNvPr id="164" name="矩形: 圆角 14">
            <a:extLst>
              <a:ext uri="{FF2B5EF4-FFF2-40B4-BE49-F238E27FC236}">
                <a16:creationId xmlns:a16="http://schemas.microsoft.com/office/drawing/2014/main" id="{F560D98F-3D0D-4279-91AF-7513E139C7AC}"/>
              </a:ext>
            </a:extLst>
          </p:cNvPr>
          <p:cNvSpPr/>
          <p:nvPr/>
        </p:nvSpPr>
        <p:spPr>
          <a:xfrm>
            <a:off x="1132019" y="4902686"/>
            <a:ext cx="1784310" cy="11468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645AFDF-D9A4-49D4-9519-2CFE0EF1F98E}"/>
              </a:ext>
            </a:extLst>
          </p:cNvPr>
          <p:cNvSpPr/>
          <p:nvPr/>
        </p:nvSpPr>
        <p:spPr>
          <a:xfrm>
            <a:off x="1162747" y="4931729"/>
            <a:ext cx="1767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Caption: A satellite image shows signs of flooding and sedimentation, </a:t>
            </a:r>
            <a:r>
              <a:rPr lang="en-US" altLang="zh-CN" sz="105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indicating …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2224" y="3510371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2098563" y="3513052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31" y="1211352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3944772" y="6192167"/>
            <a:ext cx="391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GFM4D</a:t>
            </a:r>
          </a:p>
          <a:p>
            <a:pPr algn="ctr"/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(Generative Foundation Model for Disaster)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88229" y="6065335"/>
            <a:ext cx="4688114" cy="7926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93857" y="72282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缩写放在括号里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缺少图件描述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57" y="1147936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1291059" y="6001919"/>
            <a:ext cx="960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如图所示，我们提出一个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基于扩散模型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灾害遥感图像的生成基础模型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Generative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Foundation Model for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Disaster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GFM4D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）。模型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具备文生图和图生图能力，既可以基于文本描述信息和元数据信息合成灾害遥感图像，也支持对已有的灾前（灾后）影像进行灾害场景的受灾模拟（图像恢复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2946</Words>
  <Application>Microsoft Office PowerPoint</Application>
  <PresentationFormat>宽屏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等线</vt:lpstr>
      <vt:lpstr>仿宋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Windows User</cp:lastModifiedBy>
  <cp:revision>311</cp:revision>
  <dcterms:created xsi:type="dcterms:W3CDTF">2023-03-26T07:03:03Z</dcterms:created>
  <dcterms:modified xsi:type="dcterms:W3CDTF">2024-07-19T11:37:47Z</dcterms:modified>
</cp:coreProperties>
</file>